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62" r:id="rId2"/>
    <p:sldId id="257" r:id="rId3"/>
    <p:sldId id="263" r:id="rId4"/>
    <p:sldId id="259" r:id="rId5"/>
    <p:sldId id="264" r:id="rId6"/>
    <p:sldId id="260" r:id="rId7"/>
    <p:sldId id="261" r:id="rId8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AB05"/>
    <a:srgbClr val="005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90E8DF-E911-4069-9FB9-490D747B8F70}" type="datetimeFigureOut">
              <a:rPr lang="ru-RU" smtClean="0"/>
              <a:t>16.03.2017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7B302-7241-4E1C-AFC5-15C1B2C375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996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63777"/>
            <a:ext cx="8229600" cy="358935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uk-UA" sz="6000" dirty="0" smtClean="0">
                <a:solidFill>
                  <a:schemeClr val="accent1">
                    <a:lumMod val="50000"/>
                  </a:schemeClr>
                </a:solidFill>
                <a:latin typeface="Impact" pitchFamily="34" charset="0"/>
              </a:rPr>
              <a:t>ВАЖЛИВІ ФАКТИ</a:t>
            </a:r>
          </a:p>
          <a:p>
            <a:pPr marL="0" indent="0" algn="ctr">
              <a:buNone/>
            </a:pPr>
            <a:r>
              <a:rPr lang="uk-UA" sz="6000" dirty="0" smtClean="0">
                <a:solidFill>
                  <a:srgbClr val="00B050"/>
                </a:solidFill>
                <a:latin typeface="Impact" pitchFamily="34" charset="0"/>
              </a:rPr>
              <a:t> ПРО СУБСИДІЮ</a:t>
            </a:r>
            <a:endParaRPr lang="ru-RU" sz="6000" dirty="0">
              <a:solidFill>
                <a:srgbClr val="00B050"/>
              </a:solidFill>
              <a:latin typeface="Impact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1063776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 </a:t>
            </a:r>
            <a:endParaRPr 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6102024"/>
            <a:ext cx="9144000" cy="756000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1520" y="6269250"/>
            <a:ext cx="8856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www.profkom.ua   </a:t>
            </a:r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                                                                                                       vk.com/</a:t>
            </a:r>
            <a:r>
              <a:rPr lang="en-US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studprofkom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42355"/>
            <a:ext cx="2197326" cy="2197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618" y="3842355"/>
            <a:ext cx="2208878" cy="2203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8906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1063776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КОЖЕН СТУДЕНТ </a:t>
            </a:r>
            <a:r>
              <a:rPr lang="uk-UA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І </a:t>
            </a:r>
            <a:r>
              <a:rPr lang="uk-U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АСПІРАНТ МАЄ ПРАВО </a:t>
            </a:r>
            <a:endParaRPr 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242479"/>
            <a:ext cx="6768752" cy="249349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endParaRPr lang="uk-UA" sz="44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cs typeface="Times New Roman" pitchFamily="18" charset="0"/>
              </a:rPr>
              <a:t>на отримання субсидії </a:t>
            </a:r>
          </a:p>
          <a:p>
            <a:pPr marL="0" indent="0" algn="ctr">
              <a:buNone/>
            </a:pPr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– адресної безповоротної допомоги держави  зі сплати житлово-комунальних послуг</a:t>
            </a:r>
          </a:p>
          <a:p>
            <a:pPr marL="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6102024"/>
            <a:ext cx="9144000" cy="756000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337" y="1340768"/>
            <a:ext cx="2028825" cy="2257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19527" y="4149080"/>
            <a:ext cx="71889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С</a:t>
            </a:r>
            <a:r>
              <a:rPr lang="uk-UA" sz="32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туденти, яким </a:t>
            </a:r>
            <a:r>
              <a:rPr lang="uk-UA" sz="3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на момент навчання </a:t>
            </a:r>
          </a:p>
          <a:p>
            <a:pPr algn="ctr"/>
            <a:r>
              <a:rPr lang="uk-UA" sz="4400" b="1" dirty="0">
                <a:ln>
                  <a:solidFill>
                    <a:schemeClr val="bg1"/>
                  </a:solidFill>
                </a:ln>
                <a:solidFill>
                  <a:srgbClr val="00B050"/>
                </a:solidFill>
                <a:cs typeface="Times New Roman" pitchFamily="18" charset="0"/>
              </a:rPr>
              <a:t>не виповнилось 18 </a:t>
            </a:r>
            <a:r>
              <a:rPr lang="uk-UA" sz="4400" b="1" dirty="0" smtClean="0">
                <a:ln>
                  <a:solidFill>
                    <a:schemeClr val="bg1"/>
                  </a:solidFill>
                </a:ln>
                <a:solidFill>
                  <a:srgbClr val="00B050"/>
                </a:solidFill>
                <a:cs typeface="Times New Roman" pitchFamily="18" charset="0"/>
              </a:rPr>
              <a:t>років,</a:t>
            </a:r>
          </a:p>
          <a:p>
            <a:pPr algn="ctr"/>
            <a:r>
              <a:rPr lang="uk-UA" sz="3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т</a:t>
            </a:r>
            <a:r>
              <a:rPr lang="uk-UA" sz="32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акож можуть оформлювати субсидію!</a:t>
            </a:r>
            <a:endParaRPr lang="ru-RU" sz="32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7867" y="6269250"/>
            <a:ext cx="895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www.profkom.ua   </a:t>
            </a:r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                                                                                                         vk.com/</a:t>
            </a:r>
            <a:r>
              <a:rPr lang="en-US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studprofkom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67" y="3621176"/>
            <a:ext cx="1761660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1063776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65954"/>
            <a:ext cx="5949488" cy="2736304"/>
          </a:xfrm>
        </p:spPr>
        <p:txBody>
          <a:bodyPr anchor="t">
            <a:noAutofit/>
          </a:bodyPr>
          <a:lstStyle/>
          <a:p>
            <a:pPr marL="1082675" indent="-457200">
              <a:buSzPct val="100000"/>
              <a:buFont typeface="Wingdings" pitchFamily="2" charset="2"/>
              <a:buChar char="Ø"/>
            </a:pP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довідку про доходи</a:t>
            </a:r>
          </a:p>
          <a:p>
            <a:pPr marL="1082675" indent="-457200">
              <a:buSzPct val="100000"/>
              <a:buFont typeface="Wingdings" pitchFamily="2" charset="2"/>
              <a:buChar char="Ø"/>
            </a:pPr>
            <a:endParaRPr lang="ru-RU" sz="1800" b="1" dirty="0" smtClean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 marL="625475" indent="0">
              <a:buSzPct val="100000"/>
              <a:buFont typeface="Wingdings" pitchFamily="2" charset="2"/>
              <a:buChar char="Ø"/>
            </a:pP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довідку про склад сім'ї 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 marL="625475" indent="0">
              <a:buSzPct val="100000"/>
              <a:buFont typeface="Wingdings" pitchFamily="2" charset="2"/>
              <a:buChar char="Ø"/>
            </a:pP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заяву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 marL="625475" indent="0">
              <a:buSzPct val="100000"/>
              <a:buFont typeface="Wingdings" pitchFamily="2" charset="2"/>
              <a:buChar char="Ø"/>
            </a:pP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декларацію</a:t>
            </a:r>
          </a:p>
          <a:p>
            <a:pPr marL="625475" indent="0">
              <a:buSzPct val="100000"/>
              <a:buFont typeface="Wingdings" pitchFamily="2" charset="2"/>
              <a:buChar char="Ø"/>
            </a:pPr>
            <a:endParaRPr lang="ru-RU" sz="1800" b="1" dirty="0" smtClean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 marL="625475" indent="0">
              <a:buSzPct val="100000"/>
              <a:buFont typeface="Wingdings" pitchFamily="2" charset="2"/>
              <a:buChar char="Ø"/>
            </a:pP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копію ідентифікаційного коду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6102024"/>
            <a:ext cx="9144000" cy="756000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93196" y="5157192"/>
            <a:ext cx="892818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5875" algn="ctr"/>
            <a:r>
              <a:rPr lang="uk-UA" sz="2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Після оформлення </a:t>
            </a:r>
            <a:r>
              <a:rPr lang="uk-UA" sz="22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документи надаються поштою або особисто</a:t>
            </a:r>
            <a:endParaRPr lang="en-US" sz="2200" b="1" dirty="0" smtClean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  <a:p>
            <a:pPr indent="15875" algn="ctr"/>
            <a:r>
              <a:rPr lang="uk-UA" sz="22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до </a:t>
            </a:r>
            <a:r>
              <a:rPr lang="uk-UA" sz="2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районних відділів </a:t>
            </a:r>
            <a:r>
              <a:rPr lang="uk-UA" sz="22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субсиді</a:t>
            </a:r>
            <a:r>
              <a:rPr lang="uk-UA" sz="2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ї</a:t>
            </a:r>
            <a:r>
              <a:rPr lang="uk-UA" sz="22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uk-UA" sz="22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м. </a:t>
            </a:r>
            <a:r>
              <a:rPr lang="uk-UA" sz="2200" b="1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Харкова</a:t>
            </a:r>
            <a:endParaRPr lang="ru-RU" sz="2200" b="1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4624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5875" algn="ctr"/>
            <a:r>
              <a:rPr lang="uk-UA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ДЛЯ ОФОРМЛЕННЯ СУБСИДІЇ НЕОБХІДНО ЗІБРАТИ НАСТУПНІ ДОКУМЕНТИ :</a:t>
            </a:r>
            <a:endParaRPr lang="uk-UA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196" y="6328244"/>
            <a:ext cx="901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www.profkom.ua  </a:t>
            </a:r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                                                                                                           vk.com/</a:t>
            </a:r>
            <a:r>
              <a:rPr lang="en-US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studprofkom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4778585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5875" algn="ctr"/>
            <a:endParaRPr lang="uk-UA" sz="2400" b="1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0" name="Правая фигурная скобка 9"/>
          <p:cNvSpPr/>
          <p:nvPr/>
        </p:nvSpPr>
        <p:spPr>
          <a:xfrm>
            <a:off x="5163755" y="2060848"/>
            <a:ext cx="792088" cy="1524921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975648" y="2366294"/>
            <a:ext cx="3276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взяти</a:t>
            </a:r>
          </a:p>
          <a:p>
            <a:r>
              <a:rPr lang="uk-UA" sz="2400" b="1" dirty="0">
                <a:solidFill>
                  <a:srgbClr val="FF0000"/>
                </a:solidFill>
                <a:cs typeface="Times New Roman" pitchFamily="18" charset="0"/>
              </a:rPr>
              <a:t>у</a:t>
            </a:r>
            <a:r>
              <a:rPr lang="uk-UA" sz="24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uk-UA" sz="2400" b="1" dirty="0">
                <a:solidFill>
                  <a:srgbClr val="FF0000"/>
                </a:solidFill>
                <a:cs typeface="Times New Roman" pitchFamily="18" charset="0"/>
              </a:rPr>
              <a:t>профкомі </a:t>
            </a:r>
            <a:r>
              <a:rPr lang="uk-UA" sz="2400" b="1" dirty="0" smtClean="0">
                <a:solidFill>
                  <a:srgbClr val="FF0000"/>
                </a:solidFill>
                <a:cs typeface="Times New Roman" pitchFamily="18" charset="0"/>
              </a:rPr>
              <a:t>студентів</a:t>
            </a:r>
          </a:p>
          <a:p>
            <a:r>
              <a:rPr lang="uk-UA" sz="24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(</a:t>
            </a:r>
            <a:r>
              <a:rPr lang="uk-UA" b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ауд</a:t>
            </a:r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. 2-53 головного корпусу)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098270" y="1233220"/>
            <a:ext cx="29231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5875" algn="ctr">
              <a:buSzPct val="100000"/>
            </a:pPr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замовити </a:t>
            </a:r>
            <a:r>
              <a:rPr lang="uk-UA" sz="24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в деканаті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5134239" y="1268296"/>
            <a:ext cx="706216" cy="3915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58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063776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 </a:t>
            </a:r>
            <a:endParaRPr 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6253" y="1185987"/>
            <a:ext cx="8003232" cy="1656185"/>
          </a:xfrm>
          <a:ln>
            <a:noFill/>
          </a:ln>
        </p:spPr>
        <p:txBody>
          <a:bodyPr anchor="ctr"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Для </a:t>
            </a:r>
            <a:r>
              <a:rPr lang="uk-UA" b="1" dirty="0" smtClean="0">
                <a:solidFill>
                  <a:srgbClr val="00B050"/>
                </a:solidFill>
                <a:cs typeface="Times New Roman" pitchFamily="18" charset="0"/>
              </a:rPr>
              <a:t>подовження нарахування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субсидії необхідно надати до районного відділу субсидії: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6102024"/>
            <a:ext cx="9144000" cy="756000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79929"/>
            <a:ext cx="8928992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uk-UA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Кожного року необхідно подовжувати субсидію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24" y="4973205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cs typeface="Times New Roman" pitchFamily="18" charset="0"/>
              </a:rPr>
              <a:t>Субсидія оформлюється протягом усього навчального року!</a:t>
            </a:r>
            <a:endParaRPr lang="ru-RU" sz="32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69250"/>
            <a:ext cx="900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www.profkom.ua</a:t>
            </a:r>
            <a:r>
              <a:rPr lang="uk-UA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</a:t>
            </a:r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  </a:t>
            </a:r>
            <a:r>
              <a:rPr lang="uk-UA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                                                                                                         </a:t>
            </a:r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vk.com/</a:t>
            </a:r>
            <a:r>
              <a:rPr lang="en-US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studprofkom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49026" y="2984269"/>
            <a:ext cx="65882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612900" indent="-4763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довідку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про склад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сім'ї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</a:t>
            </a:r>
          </a:p>
          <a:p>
            <a:pPr marL="1612900" indent="-4763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довідку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про доходи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250" y="2911408"/>
            <a:ext cx="1313876" cy="2156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063776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 </a:t>
            </a:r>
            <a:endParaRPr 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96752"/>
            <a:ext cx="9036496" cy="2736304"/>
          </a:xfrm>
          <a:ln>
            <a:noFill/>
          </a:ln>
        </p:spPr>
        <p:txBody>
          <a:bodyPr anchor="ctr"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</a:rPr>
              <a:t>Відповідно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до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</a:rPr>
              <a:t>Постанови </a:t>
            </a:r>
            <a:r>
              <a:rPr lang="ru-RU" sz="2200" b="1" dirty="0" err="1">
                <a:solidFill>
                  <a:schemeClr val="accent1">
                    <a:lumMod val="50000"/>
                  </a:schemeClr>
                </a:solidFill>
              </a:rPr>
              <a:t>Кабінету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b="1" dirty="0" err="1">
                <a:solidFill>
                  <a:schemeClr val="accent1">
                    <a:lumMod val="50000"/>
                  </a:schemeClr>
                </a:solidFill>
              </a:rPr>
              <a:t>Міністрів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</a:rPr>
              <a:t>України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b="1" dirty="0" err="1">
                <a:solidFill>
                  <a:schemeClr val="accent1">
                    <a:lumMod val="50000"/>
                  </a:schemeClr>
                </a:solidFill>
              </a:rPr>
              <a:t>від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</a:rPr>
              <a:t>27.04.2016 р.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№ 319 «Про </a:t>
            </a:r>
            <a:r>
              <a:rPr lang="ru-RU" sz="2200" b="1" dirty="0" err="1">
                <a:solidFill>
                  <a:schemeClr val="accent1">
                    <a:lumMod val="50000"/>
                  </a:schemeClr>
                </a:solidFill>
              </a:rPr>
              <a:t>внесення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  </a:t>
            </a:r>
            <a:r>
              <a:rPr lang="ru-RU" sz="2200" b="1" dirty="0" err="1">
                <a:solidFill>
                  <a:schemeClr val="accent1">
                    <a:lumMod val="50000"/>
                  </a:schemeClr>
                </a:solidFill>
              </a:rPr>
              <a:t>змін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 до </a:t>
            </a:r>
            <a:r>
              <a:rPr lang="ru-RU" sz="2200" b="1" dirty="0" err="1">
                <a:solidFill>
                  <a:schemeClr val="accent1">
                    <a:lumMod val="50000"/>
                  </a:schemeClr>
                </a:solidFill>
              </a:rPr>
              <a:t>деяких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 постанов </a:t>
            </a:r>
            <a:r>
              <a:rPr lang="ru-RU" sz="2200" b="1" dirty="0" err="1">
                <a:solidFill>
                  <a:schemeClr val="accent1">
                    <a:lumMod val="50000"/>
                  </a:schemeClr>
                </a:solidFill>
              </a:rPr>
              <a:t>Кабінету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b="1" dirty="0" err="1">
                <a:solidFill>
                  <a:schemeClr val="accent1">
                    <a:lumMod val="50000"/>
                  </a:schemeClr>
                </a:solidFill>
              </a:rPr>
              <a:t>Міністрів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b="1" dirty="0" err="1">
                <a:solidFill>
                  <a:schemeClr val="accent1">
                    <a:lumMod val="50000"/>
                  </a:schemeClr>
                </a:solidFill>
              </a:rPr>
              <a:t>України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</a:rPr>
              <a:t>» 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200" b="1" dirty="0" err="1" smtClean="0">
                <a:solidFill>
                  <a:schemeClr val="accent1">
                    <a:lumMod val="50000"/>
                  </a:schemeClr>
                </a:solidFill>
              </a:rPr>
              <a:t>громадяни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200" b="1" dirty="0" smtClean="0">
                <a:solidFill>
                  <a:srgbClr val="002060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не </a:t>
            </a:r>
            <a:r>
              <a:rPr lang="ru-RU" sz="2800" b="1" dirty="0" err="1">
                <a:solidFill>
                  <a:srgbClr val="FF0000"/>
                </a:solidFill>
              </a:rPr>
              <a:t>можуть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одночасно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отримувати</a:t>
            </a:r>
            <a:r>
              <a:rPr lang="ru-RU" sz="2800" b="1" dirty="0" smtClean="0">
                <a:solidFill>
                  <a:srgbClr val="FF0000"/>
                </a:solidFill>
              </a:rPr>
              <a:t>  </a:t>
            </a:r>
            <a:r>
              <a:rPr lang="ru-RU" sz="2800" b="1" dirty="0" err="1" smtClean="0">
                <a:solidFill>
                  <a:srgbClr val="FF0000"/>
                </a:solidFill>
              </a:rPr>
              <a:t>пільгу</a:t>
            </a:r>
            <a:r>
              <a:rPr lang="ru-RU" sz="2800" b="1" dirty="0" smtClean="0">
                <a:solidFill>
                  <a:srgbClr val="FF0000"/>
                </a:solidFill>
              </a:rPr>
              <a:t> і </a:t>
            </a:r>
            <a:r>
              <a:rPr lang="ru-RU" sz="2800" b="1" dirty="0" err="1" smtClean="0">
                <a:solidFill>
                  <a:srgbClr val="FF0000"/>
                </a:solidFill>
              </a:rPr>
              <a:t>субсидію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2200" b="1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на сплату житлово-комунальних послуг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6102024"/>
            <a:ext cx="9144000" cy="756000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79929"/>
            <a:ext cx="8928992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uk-UA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ПІЛЬГА АБО СУБСИДІЯ? </a:t>
            </a:r>
            <a:endParaRPr lang="uk-UA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69250"/>
            <a:ext cx="900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www.profkom.ua   </a:t>
            </a:r>
            <a:r>
              <a:rPr lang="uk-UA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                                                                                                          </a:t>
            </a:r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vk.com/</a:t>
            </a:r>
            <a:r>
              <a:rPr lang="en-US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studprofkom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944299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2755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6102024"/>
            <a:ext cx="9144000" cy="756000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1692000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Содержимое 5" descr="5L5wuBQ6rG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7000" y="18586"/>
            <a:ext cx="4922018" cy="680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63776"/>
            <a:ext cx="8229600" cy="5062387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</a:rPr>
              <a:t>ДЯКУЮ ЗА УВАГУ !</a:t>
            </a:r>
            <a:endParaRPr lang="ru-RU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1063776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cs typeface="Times New Roman" pitchFamily="18" charset="0"/>
              </a:rPr>
              <a:t> </a:t>
            </a:r>
            <a:endParaRPr 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6102024"/>
            <a:ext cx="9144000" cy="756000"/>
          </a:xfrm>
          <a:prstGeom prst="rect">
            <a:avLst/>
          </a:prstGeom>
          <a:solidFill>
            <a:srgbClr val="0059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07504" y="6269250"/>
            <a:ext cx="900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www.profkom.ua   </a:t>
            </a:r>
            <a:r>
              <a:rPr lang="uk-UA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                                                                                                          </a:t>
            </a:r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vk.com/</a:t>
            </a:r>
            <a:r>
              <a:rPr lang="en-US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studprofkom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37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164</Words>
  <Application>Microsoft Office PowerPoint</Application>
  <PresentationFormat>Экран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Profkom</dc:creator>
  <cp:lastModifiedBy>Admin</cp:lastModifiedBy>
  <cp:revision>33</cp:revision>
  <cp:lastPrinted>2017-03-16T09:23:27Z</cp:lastPrinted>
  <dcterms:created xsi:type="dcterms:W3CDTF">2017-03-15T13:41:58Z</dcterms:created>
  <dcterms:modified xsi:type="dcterms:W3CDTF">2017-03-16T11:38:53Z</dcterms:modified>
</cp:coreProperties>
</file>